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notesMasterIdLst>
    <p:notesMasterId r:id="rId11"/>
  </p:notesMasterIdLst>
  <p:sldIdLst>
    <p:sldId id="256" r:id="rId2"/>
    <p:sldId id="258" r:id="rId3"/>
    <p:sldId id="283" r:id="rId4"/>
    <p:sldId id="286" r:id="rId5"/>
    <p:sldId id="287" r:id="rId6"/>
    <p:sldId id="282" r:id="rId7"/>
    <p:sldId id="259" r:id="rId8"/>
    <p:sldId id="285" r:id="rId9"/>
    <p:sldId id="288" r:id="rId10"/>
  </p:sldIdLst>
  <p:sldSz cx="12192000" cy="685800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Segoe UI Semibold" panose="020B0702040204020203" pitchFamily="34" charset="0"/>
      <p:bold r:id="rId23"/>
      <p:boldItalic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DB8"/>
    <a:srgbClr val="1F4E79"/>
    <a:srgbClr val="1A3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60589" autoAdjust="0"/>
  </p:normalViewPr>
  <p:slideViewPr>
    <p:cSldViewPr snapToGrid="0">
      <p:cViewPr varScale="1">
        <p:scale>
          <a:sx n="75" d="100"/>
          <a:sy n="75" d="100"/>
        </p:scale>
        <p:origin x="48" y="216"/>
      </p:cViewPr>
      <p:guideLst>
        <p:guide pos="3840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C1CD6-37D5-4E0B-AEFE-4C6343B2BB36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13BB8-02C7-49EC-9401-DEE2BC350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21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Scots Language Award. History and Development Outcome 1. </a:t>
            </a:r>
          </a:p>
          <a:p>
            <a:endParaRPr lang="en-GB" dirty="0"/>
          </a:p>
          <a:p>
            <a:r>
              <a:rPr lang="en-GB" dirty="0"/>
              <a:t>This is the first video of 4 videos on the History and Development of Scots. There are 8 Scots Language Award videos altogether. </a:t>
            </a:r>
            <a:r>
              <a:rPr lang="en-GB"/>
              <a:t>There are activities to complete after watching this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13BB8-02C7-49EC-9401-DEE2BC350C7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149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from a poem by William </a:t>
            </a:r>
            <a:r>
              <a:rPr lang="en-GB" dirty="0" err="1"/>
              <a:t>Dumbar</a:t>
            </a:r>
            <a:r>
              <a:rPr lang="en-GB" dirty="0"/>
              <a:t>, who was known as one of the medieval </a:t>
            </a:r>
            <a:r>
              <a:rPr lang="en-GB" dirty="0" err="1"/>
              <a:t>makars</a:t>
            </a:r>
            <a:r>
              <a:rPr lang="en-GB" dirty="0"/>
              <a:t>, or Medieval poets. Historians think that </a:t>
            </a:r>
            <a:r>
              <a:rPr lang="en-GB" dirty="0" err="1"/>
              <a:t>Dumbar</a:t>
            </a:r>
            <a:r>
              <a:rPr lang="en-GB" dirty="0"/>
              <a:t> was born in 1459 or 1460, and died in 1513. When you’re listening, think about the words that you recognise, and the words that seem completely unfamiliar. </a:t>
            </a: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13BB8-02C7-49EC-9401-DEE2BC350C7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876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PLACEHOLDER SLIDE FOR SCREENSHARE</a:t>
            </a:r>
          </a:p>
          <a:p>
            <a:endParaRPr lang="en-GB" dirty="0"/>
          </a:p>
          <a:p>
            <a:r>
              <a:rPr lang="en-GB" dirty="0"/>
              <a:t>[SCREENSHARE LEN PENNIE TIKTOK, THEN FREEZE SCHREENSHARE TO SAY THE FOLLOWING]</a:t>
            </a:r>
          </a:p>
          <a:p>
            <a:endParaRPr lang="en-GB" dirty="0"/>
          </a:p>
          <a:p>
            <a:r>
              <a:rPr lang="en-GB" dirty="0"/>
              <a:t>Listen to this example of Scots, </a:t>
            </a:r>
            <a:r>
              <a:rPr lang="en-GB"/>
              <a:t>from </a:t>
            </a:r>
            <a:r>
              <a:rPr lang="en-GB" dirty="0"/>
              <a:t>S</a:t>
            </a:r>
            <a:r>
              <a:rPr lang="en-GB"/>
              <a:t>cots </a:t>
            </a:r>
            <a:r>
              <a:rPr lang="en-GB" dirty="0"/>
              <a:t>poet </a:t>
            </a:r>
            <a:r>
              <a:rPr lang="en-GB"/>
              <a:t>Len Pennie.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Dae</a:t>
            </a:r>
            <a:r>
              <a:rPr lang="en-GB" dirty="0"/>
              <a:t> ye notice that this yin is </a:t>
            </a:r>
            <a:r>
              <a:rPr lang="en-GB" dirty="0" err="1"/>
              <a:t>mair</a:t>
            </a:r>
            <a:r>
              <a:rPr lang="en-GB" dirty="0"/>
              <a:t> like the kind of Scots that people might speak today? </a:t>
            </a:r>
          </a:p>
          <a:p>
            <a:r>
              <a:rPr lang="en-GB" dirty="0"/>
              <a:t>In the same way that English speakers no longer speak like Chaucer, or even Shakespeare, Scots speakers no longer speak like </a:t>
            </a:r>
            <a:r>
              <a:rPr lang="en-GB" dirty="0" err="1"/>
              <a:t>Dumbar</a:t>
            </a:r>
            <a:r>
              <a:rPr lang="en-GB" dirty="0"/>
              <a:t>… although like every language, some features stay the same , and some change until they are almost unrecognisable. So – what causes languages to change, and what cause Scots language to change in particular?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13BB8-02C7-49EC-9401-DEE2BC350C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5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PLACEHOLDER SLIDE FOR SCREENSHARE</a:t>
            </a:r>
          </a:p>
          <a:p>
            <a:endParaRPr lang="en-GB" dirty="0"/>
          </a:p>
          <a:p>
            <a:r>
              <a:rPr lang="en-GB" dirty="0"/>
              <a:t>[SCREENSHARE LEN PENNIE TIKTOK, THEN FREEZE SCHREENSHARE TO SAY THE FOLLOWING]</a:t>
            </a:r>
          </a:p>
          <a:p>
            <a:endParaRPr lang="en-GB" dirty="0"/>
          </a:p>
          <a:p>
            <a:r>
              <a:rPr lang="en-GB" dirty="0"/>
              <a:t>Listen to this example of Scots, </a:t>
            </a:r>
            <a:r>
              <a:rPr lang="en-GB"/>
              <a:t>from </a:t>
            </a:r>
            <a:r>
              <a:rPr lang="en-GB" dirty="0"/>
              <a:t>S</a:t>
            </a:r>
            <a:r>
              <a:rPr lang="en-GB"/>
              <a:t>cots </a:t>
            </a:r>
            <a:r>
              <a:rPr lang="en-GB" dirty="0"/>
              <a:t>poet </a:t>
            </a:r>
            <a:r>
              <a:rPr lang="en-GB"/>
              <a:t>Len Pennie.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Dae</a:t>
            </a:r>
            <a:r>
              <a:rPr lang="en-GB" dirty="0"/>
              <a:t> ye notice that this yin is </a:t>
            </a:r>
            <a:r>
              <a:rPr lang="en-GB" dirty="0" err="1"/>
              <a:t>mair</a:t>
            </a:r>
            <a:r>
              <a:rPr lang="en-GB" dirty="0"/>
              <a:t> like the kind of Scots that people might speak today? </a:t>
            </a:r>
          </a:p>
          <a:p>
            <a:r>
              <a:rPr lang="en-GB" dirty="0"/>
              <a:t>In the same way that English speakers no longer speak like Chaucer, or even Shakespeare, Scots speakers no longer speak like </a:t>
            </a:r>
            <a:r>
              <a:rPr lang="en-GB" dirty="0" err="1"/>
              <a:t>Dumbar</a:t>
            </a:r>
            <a:r>
              <a:rPr lang="en-GB" dirty="0"/>
              <a:t>… although like every language, some features stay the same , and some change until they are almost unrecognisable. So – what causes languages to change, and what cause Scots language to change in particular?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13BB8-02C7-49EC-9401-DEE2BC350C7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995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PLACEHOLDER SLIDE FOR SCREENSHARE</a:t>
            </a:r>
          </a:p>
          <a:p>
            <a:endParaRPr lang="en-GB" dirty="0"/>
          </a:p>
          <a:p>
            <a:r>
              <a:rPr lang="en-GB" dirty="0"/>
              <a:t>[SCREENSHARE LEN PENNIE TIKTOK, THEN FREEZE SCHREENSHARE TO SAY THE FOLLOWING]</a:t>
            </a:r>
          </a:p>
          <a:p>
            <a:endParaRPr lang="en-GB" dirty="0"/>
          </a:p>
          <a:p>
            <a:r>
              <a:rPr lang="en-GB" dirty="0"/>
              <a:t>Listen to this example of Scots, </a:t>
            </a:r>
            <a:r>
              <a:rPr lang="en-GB"/>
              <a:t>from </a:t>
            </a:r>
            <a:r>
              <a:rPr lang="en-GB" dirty="0"/>
              <a:t>S</a:t>
            </a:r>
            <a:r>
              <a:rPr lang="en-GB"/>
              <a:t>cots </a:t>
            </a:r>
            <a:r>
              <a:rPr lang="en-GB" dirty="0"/>
              <a:t>poet </a:t>
            </a:r>
            <a:r>
              <a:rPr lang="en-GB"/>
              <a:t>Len Pennie.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Dae</a:t>
            </a:r>
            <a:r>
              <a:rPr lang="en-GB" dirty="0"/>
              <a:t> ye notice that this yin is </a:t>
            </a:r>
            <a:r>
              <a:rPr lang="en-GB" dirty="0" err="1"/>
              <a:t>mair</a:t>
            </a:r>
            <a:r>
              <a:rPr lang="en-GB" dirty="0"/>
              <a:t> like the kind of Scots that people might speak today? </a:t>
            </a:r>
          </a:p>
          <a:p>
            <a:r>
              <a:rPr lang="en-GB" dirty="0"/>
              <a:t>In the same way that English speakers no longer speak like Chaucer, or even Shakespeare, Scots speakers no longer speak like </a:t>
            </a:r>
            <a:r>
              <a:rPr lang="en-GB" dirty="0" err="1"/>
              <a:t>Dumbar</a:t>
            </a:r>
            <a:r>
              <a:rPr lang="en-GB" dirty="0"/>
              <a:t>… although like every language, some features stay the same , and some change until they are almost unrecognisable. So – what causes languages to change, and what cause Scots language to change in particular?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13BB8-02C7-49EC-9401-DEE2BC350C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70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from a poem by William </a:t>
            </a:r>
            <a:r>
              <a:rPr lang="en-GB" dirty="0" err="1"/>
              <a:t>Dumbar</a:t>
            </a:r>
            <a:r>
              <a:rPr lang="en-GB" dirty="0"/>
              <a:t>, who was known as one of the medieval </a:t>
            </a:r>
            <a:r>
              <a:rPr lang="en-GB" dirty="0" err="1"/>
              <a:t>makars</a:t>
            </a:r>
            <a:r>
              <a:rPr lang="en-GB" dirty="0"/>
              <a:t>, or Medieval poets. Historians think that </a:t>
            </a:r>
            <a:r>
              <a:rPr lang="en-GB" dirty="0" err="1"/>
              <a:t>Dumbar</a:t>
            </a:r>
            <a:r>
              <a:rPr lang="en-GB" dirty="0"/>
              <a:t> was born in 1459 or 1460, and died in 1513. When you’re listening, think about the words that you recognise, and the words that seem completely unfamiliar. </a:t>
            </a: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13BB8-02C7-49EC-9401-DEE2BC350C7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54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PLACEHOLDER SLIDE FOR SCREENSHARE</a:t>
            </a:r>
          </a:p>
          <a:p>
            <a:endParaRPr lang="en-GB" dirty="0"/>
          </a:p>
          <a:p>
            <a:r>
              <a:rPr lang="en-GB" dirty="0"/>
              <a:t>[SCREENSHARE LEN PENNIE TIKTOK, THEN FREEZE SCHREENSHARE TO SAY THE FOLLOWING]</a:t>
            </a:r>
          </a:p>
          <a:p>
            <a:endParaRPr lang="en-GB" dirty="0"/>
          </a:p>
          <a:p>
            <a:r>
              <a:rPr lang="en-GB" dirty="0"/>
              <a:t>Listen to this example of Scots, </a:t>
            </a:r>
            <a:r>
              <a:rPr lang="en-GB"/>
              <a:t>from </a:t>
            </a:r>
            <a:r>
              <a:rPr lang="en-GB" dirty="0"/>
              <a:t>S</a:t>
            </a:r>
            <a:r>
              <a:rPr lang="en-GB"/>
              <a:t>cots </a:t>
            </a:r>
            <a:r>
              <a:rPr lang="en-GB" dirty="0"/>
              <a:t>poet </a:t>
            </a:r>
            <a:r>
              <a:rPr lang="en-GB"/>
              <a:t>Len Pennie.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Dae</a:t>
            </a:r>
            <a:r>
              <a:rPr lang="en-GB" dirty="0"/>
              <a:t> ye notice that this yin is </a:t>
            </a:r>
            <a:r>
              <a:rPr lang="en-GB" dirty="0" err="1"/>
              <a:t>mair</a:t>
            </a:r>
            <a:r>
              <a:rPr lang="en-GB" dirty="0"/>
              <a:t> like the kind of Scots that people might speak today? </a:t>
            </a:r>
          </a:p>
          <a:p>
            <a:r>
              <a:rPr lang="en-GB" dirty="0"/>
              <a:t>In the same way that English speakers no longer speak like Chaucer, or even Shakespeare, Scots speakers no longer speak like </a:t>
            </a:r>
            <a:r>
              <a:rPr lang="en-GB" dirty="0" err="1"/>
              <a:t>Dumbar</a:t>
            </a:r>
            <a:r>
              <a:rPr lang="en-GB" dirty="0"/>
              <a:t>… although like every language, some features stay the same , and some change until they are almost unrecognisable. So – what causes languages to change, and what cause Scots language to change in particular?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13BB8-02C7-49EC-9401-DEE2BC350C7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49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PLACEHOLDER SLIDE FOR SCREENSHARE</a:t>
            </a:r>
          </a:p>
          <a:p>
            <a:endParaRPr lang="en-GB" dirty="0"/>
          </a:p>
          <a:p>
            <a:r>
              <a:rPr lang="en-GB" dirty="0"/>
              <a:t>[SCREENSHARE LEN PENNIE TIKTOK, THEN FREEZE SCHREENSHARE TO SAY THE FOLLOWING]</a:t>
            </a:r>
          </a:p>
          <a:p>
            <a:endParaRPr lang="en-GB" dirty="0"/>
          </a:p>
          <a:p>
            <a:r>
              <a:rPr lang="en-GB" dirty="0"/>
              <a:t>Listen to this example of Scots, </a:t>
            </a:r>
            <a:r>
              <a:rPr lang="en-GB"/>
              <a:t>from </a:t>
            </a:r>
            <a:r>
              <a:rPr lang="en-GB" dirty="0"/>
              <a:t>S</a:t>
            </a:r>
            <a:r>
              <a:rPr lang="en-GB"/>
              <a:t>cots </a:t>
            </a:r>
            <a:r>
              <a:rPr lang="en-GB" dirty="0"/>
              <a:t>poet </a:t>
            </a:r>
            <a:r>
              <a:rPr lang="en-GB"/>
              <a:t>Len Pennie.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Dae</a:t>
            </a:r>
            <a:r>
              <a:rPr lang="en-GB" dirty="0"/>
              <a:t> ye notice that this yin is </a:t>
            </a:r>
            <a:r>
              <a:rPr lang="en-GB" dirty="0" err="1"/>
              <a:t>mair</a:t>
            </a:r>
            <a:r>
              <a:rPr lang="en-GB" dirty="0"/>
              <a:t> like the kind of Scots that people might speak today? </a:t>
            </a:r>
          </a:p>
          <a:p>
            <a:r>
              <a:rPr lang="en-GB" dirty="0"/>
              <a:t>In the same way that English speakers no longer speak like Chaucer, or even Shakespeare, Scots speakers no longer speak like </a:t>
            </a:r>
            <a:r>
              <a:rPr lang="en-GB" dirty="0" err="1"/>
              <a:t>Dumbar</a:t>
            </a:r>
            <a:r>
              <a:rPr lang="en-GB" dirty="0"/>
              <a:t>… although like every language, some features stay the same , and some change until they are almost unrecognisable. So – what causes languages to change, and what cause Scots language to change in particular?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13BB8-02C7-49EC-9401-DEE2BC350C7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968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PLACEHOLDER SLIDE FOR SCREENSHARE</a:t>
            </a:r>
          </a:p>
          <a:p>
            <a:endParaRPr lang="en-GB" dirty="0"/>
          </a:p>
          <a:p>
            <a:r>
              <a:rPr lang="en-GB" dirty="0"/>
              <a:t>[SCREENSHARE LEN PENNIE TIKTOK, THEN FREEZE SCHREENSHARE TO SAY THE FOLLOWING]</a:t>
            </a:r>
          </a:p>
          <a:p>
            <a:endParaRPr lang="en-GB" dirty="0"/>
          </a:p>
          <a:p>
            <a:r>
              <a:rPr lang="en-GB" dirty="0"/>
              <a:t>Listen to this example of Scots, </a:t>
            </a:r>
            <a:r>
              <a:rPr lang="en-GB"/>
              <a:t>from </a:t>
            </a:r>
            <a:r>
              <a:rPr lang="en-GB" dirty="0"/>
              <a:t>S</a:t>
            </a:r>
            <a:r>
              <a:rPr lang="en-GB"/>
              <a:t>cots </a:t>
            </a:r>
            <a:r>
              <a:rPr lang="en-GB" dirty="0"/>
              <a:t>poet </a:t>
            </a:r>
            <a:r>
              <a:rPr lang="en-GB"/>
              <a:t>Len Pennie.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Dae</a:t>
            </a:r>
            <a:r>
              <a:rPr lang="en-GB" dirty="0"/>
              <a:t> ye notice that this yin is </a:t>
            </a:r>
            <a:r>
              <a:rPr lang="en-GB" dirty="0" err="1"/>
              <a:t>mair</a:t>
            </a:r>
            <a:r>
              <a:rPr lang="en-GB" dirty="0"/>
              <a:t> like the kind of Scots that people might speak today? </a:t>
            </a:r>
          </a:p>
          <a:p>
            <a:r>
              <a:rPr lang="en-GB" dirty="0"/>
              <a:t>In the same way that English speakers no longer speak like Chaucer, or even Shakespeare, Scots speakers no longer speak like </a:t>
            </a:r>
            <a:r>
              <a:rPr lang="en-GB" dirty="0" err="1"/>
              <a:t>Dumbar</a:t>
            </a:r>
            <a:r>
              <a:rPr lang="en-GB" dirty="0"/>
              <a:t>… although like every language, some features stay the same , and some change until they are almost unrecognisable. So – what causes languages to change, and what cause Scots language to change in particular?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13BB8-02C7-49EC-9401-DEE2BC350C7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96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0C28E-ABE7-415B-8E50-2EA145339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E044E-D4C0-4D5C-8A8A-4C003A63B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4E552-9BF3-42E6-B02B-16D90494A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D691C-995A-4542-9B86-B79C8B726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3940A-46F0-4E30-A60C-196FDC5D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1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C0BDC-23AA-4D7C-AB8D-A07F596CE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F0859-6C9D-4100-AA48-00162ED24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0A6AF-52B8-4665-BFA4-37D9EF08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1420A-76B9-4754-B7CC-D4121391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75D2C-9F6E-41D6-8102-E7B43A62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2B366-C1C4-44AB-917B-CFB343A9F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B32A7-BE43-45CE-A2CC-0070F3A0C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AE295-C46F-49AC-AAD2-E3B8024FB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45307-3BC1-4F7D-86FA-2BEAE9C8C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B0559-4A27-4863-B77B-F840693A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7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7DC00-97D0-4260-9E5B-F26CF3D7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C140B-86E7-44A4-B7E5-8BAB61D4E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E4B89-7C86-4DFC-8DFB-1BE50FA51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66213-D3E1-481D-B4CB-19200B3E6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0DDAA-8280-4A39-B892-783C7EFC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6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2CC20-C344-464D-954E-EF0B258F1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252DC-1EC2-4A4C-BB5E-0018CBEF7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0C4E-4023-4BEF-BE97-1672C9CF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30929-E2C6-4ED4-A4CA-564C9A0F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5BCEA-F0AB-4E6E-9F30-CCFE903E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0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35989-5B3E-4A2A-9980-A1AD59370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692E0-77F1-49CA-9BD3-C32F7A40B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10C49-AF2D-44A8-A86B-FD774819C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D2C89-A98A-4194-916E-6427A06A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082C-08E2-42EB-AFFF-0BE67D64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5F72A-0735-4700-B6F3-7674A1635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0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9B7E-59C3-440F-96F9-B7D2D7079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7A1CE-4B49-4142-AC9A-EC6170821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3A8D4F-F82F-451F-94F7-E9FE61FB7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29A08B-3F26-4BCB-9AAF-07CC80C49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4610F-C0D1-4A73-B6E0-E0FBDEC463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0A38A8-6E6F-4393-BBFA-32EB53953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DAD10C-FA73-4838-97C9-12667307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F2C43-B045-4447-9D67-B28E1DF9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7386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2E985-01FD-4013-8405-6F2575F83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46B51-1743-4692-A8C0-1C977602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00DDF-3DDF-4C7A-9366-473A8B51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10905-9DBD-4B62-B952-DEF0D41B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5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C02D3D-5A94-4B69-93A3-D052239DF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3AB850-7329-45A5-A616-0CD39DCA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8A475-1F7C-4104-AEAC-C6097269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4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D027D-FF3C-41B2-9716-677B103A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38DDC-FA77-4F8A-B591-134B04E36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DB19A-36AB-4DED-AF47-6E5434704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4EF0D-6F81-44EF-BFE8-0F4ADD1D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3D13C-86C2-443D-96BF-84092CAFA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A10E8-01B7-4D52-AD64-0B1405BE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0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7D213-8049-4CFA-8F9A-222F0233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3D16E-612B-4F5B-B05A-F0017C3F3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C351C-25BF-43D2-93C0-47B5437A3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338E1-5A38-46E2-A276-E3CD905FC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57347-4056-492A-B664-BCD7B9500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56CC6-548C-4155-B3D8-6BA6BB6C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1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03DA7E-32D1-4136-9898-4DBC5417E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07128-ECB0-4A29-B84B-666B31C85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22396-FBC3-4511-9FE3-F32666ED8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6D330-5D0F-4419-8632-23CFD6B0C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D8EAA-946D-4C1E-8DBB-9250BE8F8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7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QWQPQjQvEw?feature=oembed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9qU5IujyfA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9D8810D-0921-45B7-B712-84417EB87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370" y="0"/>
            <a:ext cx="6606046" cy="747941"/>
          </a:xfrm>
        </p:spPr>
        <p:txBody>
          <a:bodyPr>
            <a:normAutofit/>
          </a:bodyPr>
          <a:lstStyle/>
          <a:p>
            <a:pPr algn="l"/>
            <a:r>
              <a:rPr lang="en-GB" sz="3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January traditions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335A911-BFE5-49F6-8778-5B79A9C01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187" y="1486537"/>
            <a:ext cx="10628637" cy="1623539"/>
          </a:xfrm>
        </p:spPr>
        <p:txBody>
          <a:bodyPr>
            <a:normAutofit/>
          </a:bodyPr>
          <a:lstStyle/>
          <a:p>
            <a:pPr algn="l"/>
            <a:r>
              <a:rPr lang="en-GB" sz="3600" b="0" i="0" u="none" strike="noStrike" dirty="0">
                <a:solidFill>
                  <a:srgbClr val="456DB8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Understanding and Communicating in Scots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AEAD41-1198-41F7-8810-D4CA2D8451EF}"/>
              </a:ext>
            </a:extLst>
          </p:cNvPr>
          <p:cNvCxnSpPr>
            <a:cxnSpLocks/>
          </p:cNvCxnSpPr>
          <p:nvPr/>
        </p:nvCxnSpPr>
        <p:spPr>
          <a:xfrm>
            <a:off x="348343" y="747941"/>
            <a:ext cx="4512906" cy="0"/>
          </a:xfrm>
          <a:prstGeom prst="line">
            <a:avLst/>
          </a:prstGeom>
          <a:ln w="28575">
            <a:solidFill>
              <a:srgbClr val="456D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57221F-A9EB-4E2B-BCD6-99BCF9CAD20C}"/>
              </a:ext>
            </a:extLst>
          </p:cNvPr>
          <p:cNvCxnSpPr>
            <a:cxnSpLocks/>
          </p:cNvCxnSpPr>
          <p:nvPr/>
        </p:nvCxnSpPr>
        <p:spPr>
          <a:xfrm>
            <a:off x="348343" y="1368855"/>
            <a:ext cx="9178212" cy="0"/>
          </a:xfrm>
          <a:prstGeom prst="line">
            <a:avLst/>
          </a:prstGeom>
          <a:ln w="12700">
            <a:solidFill>
              <a:srgbClr val="456D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95F46B0B-C06A-4103-A3A5-C8EDCB7E4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9236" y="2370768"/>
            <a:ext cx="5036689" cy="4487232"/>
          </a:xfrm>
          <a:prstGeom prst="rect">
            <a:avLst/>
          </a:prstGeom>
        </p:spPr>
      </p:pic>
      <p:pic>
        <p:nvPicPr>
          <p:cNvPr id="2" name="Picture 1" descr="A blue logo with text&#10;&#10;Description automatically generated">
            <a:extLst>
              <a:ext uri="{FF2B5EF4-FFF2-40B4-BE49-F238E27FC236}">
                <a16:creationId xmlns:a16="http://schemas.microsoft.com/office/drawing/2014/main" id="{B141E7C4-605F-89C5-26CE-1C20F7395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0365" y="4805916"/>
            <a:ext cx="2052084" cy="205208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5AA5182-4D3F-F910-EAD4-6CF57F098A05}"/>
              </a:ext>
            </a:extLst>
          </p:cNvPr>
          <p:cNvCxnSpPr>
            <a:cxnSpLocks/>
          </p:cNvCxnSpPr>
          <p:nvPr/>
        </p:nvCxnSpPr>
        <p:spPr>
          <a:xfrm>
            <a:off x="348343" y="2239712"/>
            <a:ext cx="9178212" cy="0"/>
          </a:xfrm>
          <a:prstGeom prst="line">
            <a:avLst/>
          </a:prstGeom>
          <a:ln w="12700">
            <a:solidFill>
              <a:srgbClr val="456D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1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CFA9FC79-8E95-423F-BAA7-05B059ADC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0" y="1535627"/>
            <a:ext cx="5382990" cy="534142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722E8A-4644-4D2F-B004-7F120A349A6C}"/>
              </a:ext>
            </a:extLst>
          </p:cNvPr>
          <p:cNvGrpSpPr/>
          <p:nvPr/>
        </p:nvGrpSpPr>
        <p:grpSpPr>
          <a:xfrm>
            <a:off x="396550" y="396024"/>
            <a:ext cx="5551716" cy="672252"/>
            <a:chOff x="250370" y="245764"/>
            <a:chExt cx="5551716" cy="672252"/>
          </a:xfrm>
        </p:grpSpPr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808E912F-9385-4590-AEC4-EDF46045F212}"/>
                </a:ext>
              </a:extLst>
            </p:cNvPr>
            <p:cNvSpPr txBox="1">
              <a:spLocks/>
            </p:cNvSpPr>
            <p:nvPr/>
          </p:nvSpPr>
          <p:spPr>
            <a:xfrm>
              <a:off x="250370" y="245764"/>
              <a:ext cx="5551716" cy="5145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800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January traditions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54638A7-5420-4DEB-9429-4DED3584B3AC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591528"/>
              <a:ext cx="2168751" cy="0"/>
            </a:xfrm>
            <a:prstGeom prst="line">
              <a:avLst/>
            </a:prstGeom>
            <a:ln w="28575">
              <a:solidFill>
                <a:srgbClr val="456D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411B0AE-BE7A-4CCF-9B53-D1507DFA4AD0}"/>
                </a:ext>
              </a:extLst>
            </p:cNvPr>
            <p:cNvSpPr/>
            <p:nvPr/>
          </p:nvSpPr>
          <p:spPr>
            <a:xfrm>
              <a:off x="250370" y="579462"/>
              <a:ext cx="42880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GB" sz="1600" b="0" i="0" u="none" strike="noStrike" dirty="0">
                  <a:solidFill>
                    <a:srgbClr val="456DB8"/>
                  </a:solidFill>
                  <a:effectLst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Understanding and Communicating in Scots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DE21863-8B2A-4683-B612-1591138E572D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915129"/>
              <a:ext cx="2168751" cy="0"/>
            </a:xfrm>
            <a:prstGeom prst="line">
              <a:avLst/>
            </a:prstGeom>
            <a:ln w="12700">
              <a:solidFill>
                <a:srgbClr val="456D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DB124B43-BBEB-42AD-B516-044F3599DCB6}"/>
              </a:ext>
            </a:extLst>
          </p:cNvPr>
          <p:cNvSpPr txBox="1">
            <a:spLocks/>
          </p:cNvSpPr>
          <p:nvPr/>
        </p:nvSpPr>
        <p:spPr>
          <a:xfrm>
            <a:off x="4591605" y="1220030"/>
            <a:ext cx="3348746" cy="620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5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Hogmanay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1230B7F-EA6F-4140-90C6-644B9E7E3ECB}"/>
              </a:ext>
            </a:extLst>
          </p:cNvPr>
          <p:cNvCxnSpPr>
            <a:cxnSpLocks/>
          </p:cNvCxnSpPr>
          <p:nvPr/>
        </p:nvCxnSpPr>
        <p:spPr>
          <a:xfrm>
            <a:off x="4670024" y="1820132"/>
            <a:ext cx="2218456" cy="0"/>
          </a:xfrm>
          <a:prstGeom prst="line">
            <a:avLst/>
          </a:prstGeom>
          <a:ln w="19050">
            <a:solidFill>
              <a:srgbClr val="456D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A36BDAD-8BA7-40A9-A82B-919E6B5E9122}"/>
              </a:ext>
            </a:extLst>
          </p:cNvPr>
          <p:cNvSpPr txBox="1">
            <a:spLocks/>
          </p:cNvSpPr>
          <p:nvPr/>
        </p:nvSpPr>
        <p:spPr>
          <a:xfrm>
            <a:off x="4591605" y="2156118"/>
            <a:ext cx="4953000" cy="288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i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Hogmanay">
            <a:hlinkClick r:id="" action="ppaction://media"/>
            <a:extLst>
              <a:ext uri="{FF2B5EF4-FFF2-40B4-BE49-F238E27FC236}">
                <a16:creationId xmlns:a16="http://schemas.microsoft.com/office/drawing/2014/main" id="{8B0ECD03-BCB6-F1C7-0E3C-66107EEEDF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172408" y="2125026"/>
            <a:ext cx="5781869" cy="4336402"/>
          </a:xfrm>
          <a:prstGeom prst="rect">
            <a:avLst/>
          </a:prstGeom>
        </p:spPr>
      </p:pic>
      <p:pic>
        <p:nvPicPr>
          <p:cNvPr id="4" name="Picture 3" descr="A blue logo with text&#10;&#10;Description automatically generated">
            <a:extLst>
              <a:ext uri="{FF2B5EF4-FFF2-40B4-BE49-F238E27FC236}">
                <a16:creationId xmlns:a16="http://schemas.microsoft.com/office/drawing/2014/main" id="{D46939B6-1926-CFD2-5C8A-A07947821F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0365" y="4805916"/>
            <a:ext cx="2052084" cy="205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3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C95CAB9A-CB3C-46A9-9D10-4CC52D929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3874" y="26317"/>
            <a:ext cx="9648825" cy="50387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77B43-02BC-4419-9225-1D153BECD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0" y="6085047"/>
            <a:ext cx="4475839" cy="5767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400" dirty="0">
              <a:latin typeface="Century Gothic" panose="020B0502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7F7D9CF-E09C-4715-B33E-2D48B392928F}"/>
              </a:ext>
            </a:extLst>
          </p:cNvPr>
          <p:cNvGrpSpPr/>
          <p:nvPr/>
        </p:nvGrpSpPr>
        <p:grpSpPr>
          <a:xfrm>
            <a:off x="250370" y="245764"/>
            <a:ext cx="5551716" cy="918473"/>
            <a:chOff x="250370" y="245764"/>
            <a:chExt cx="5551716" cy="918473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5D2BCBF9-CF96-4134-B830-901EA49E9106}"/>
                </a:ext>
              </a:extLst>
            </p:cNvPr>
            <p:cNvSpPr txBox="1">
              <a:spLocks/>
            </p:cNvSpPr>
            <p:nvPr/>
          </p:nvSpPr>
          <p:spPr>
            <a:xfrm>
              <a:off x="250370" y="245764"/>
              <a:ext cx="5551716" cy="5145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800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January traditions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F05E219-559F-4618-9768-E60216D61964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591528"/>
              <a:ext cx="2168751" cy="0"/>
            </a:xfrm>
            <a:prstGeom prst="line">
              <a:avLst/>
            </a:prstGeom>
            <a:ln w="28575">
              <a:solidFill>
                <a:srgbClr val="456D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1FE98F-1E1F-4A06-B218-C79F4AC8EB0B}"/>
                </a:ext>
              </a:extLst>
            </p:cNvPr>
            <p:cNvSpPr/>
            <p:nvPr/>
          </p:nvSpPr>
          <p:spPr>
            <a:xfrm>
              <a:off x="250370" y="579462"/>
              <a:ext cx="428803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b="0" i="0" u="none" strike="noStrike" dirty="0">
                  <a:solidFill>
                    <a:srgbClr val="456DB8"/>
                  </a:solidFill>
                  <a:effectLst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Understanding and Communicating in Scots</a:t>
              </a:r>
            </a:p>
            <a:p>
              <a:endParaRPr lang="en-GB" sz="1600" dirty="0">
                <a:solidFill>
                  <a:srgbClr val="456D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9666EE2-DE1F-4EA7-94E9-8B64D7D02B1E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915129"/>
              <a:ext cx="2168751" cy="0"/>
            </a:xfrm>
            <a:prstGeom prst="line">
              <a:avLst/>
            </a:prstGeom>
            <a:ln w="12700">
              <a:solidFill>
                <a:srgbClr val="456D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B9D266-E07F-F469-6673-4FAC5778892C}"/>
              </a:ext>
            </a:extLst>
          </p:cNvPr>
          <p:cNvSpPr txBox="1">
            <a:spLocks/>
          </p:cNvSpPr>
          <p:nvPr/>
        </p:nvSpPr>
        <p:spPr>
          <a:xfrm>
            <a:off x="4872624" y="1164237"/>
            <a:ext cx="2446751" cy="620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5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Hogmanay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7D87E2-F558-ED58-4F01-2A69EE9E853A}"/>
              </a:ext>
            </a:extLst>
          </p:cNvPr>
          <p:cNvSpPr txBox="1"/>
          <p:nvPr/>
        </p:nvSpPr>
        <p:spPr>
          <a:xfrm>
            <a:off x="564784" y="2053050"/>
            <a:ext cx="1098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i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following questions address Outcome 1 of ‘Scots Language: Understanding and Communicating’ of the Scots Language Award.</a:t>
            </a:r>
            <a:endParaRPr lang="en-GB" sz="2000" dirty="0">
              <a:solidFill>
                <a:srgbClr val="1F4E79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F09AF-686E-4461-00F8-28E41F5FF510}"/>
              </a:ext>
            </a:extLst>
          </p:cNvPr>
          <p:cNvSpPr txBox="1"/>
          <p:nvPr/>
        </p:nvSpPr>
        <p:spPr>
          <a:xfrm>
            <a:off x="650240" y="3007360"/>
            <a:ext cx="10365090" cy="2519088"/>
          </a:xfrm>
          <a:prstGeom prst="rect">
            <a:avLst/>
          </a:prstGeom>
          <a:noFill/>
          <a:ln w="12700">
            <a:solidFill>
              <a:srgbClr val="456DB8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1.1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990600" algn="l"/>
              </a:tabLst>
            </a:pPr>
            <a:r>
              <a:rPr lang="en-GB" sz="20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What is the purpose of this text? Is it to inform, to entertain, to persuade, to advise or to instruct? Give a reason for your answer.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990600" algn="l"/>
              </a:tabLst>
            </a:pPr>
            <a:r>
              <a:rPr lang="en-GB" sz="20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Think about who might be interested in reading or listening to this text. What type of audience might this text be suitable for?</a:t>
            </a:r>
          </a:p>
        </p:txBody>
      </p:sp>
      <p:pic>
        <p:nvPicPr>
          <p:cNvPr id="9" name="Picture 8" descr="A blue logo with text&#10;&#10;Description automatically generated">
            <a:extLst>
              <a:ext uri="{FF2B5EF4-FFF2-40B4-BE49-F238E27FC236}">
                <a16:creationId xmlns:a16="http://schemas.microsoft.com/office/drawing/2014/main" id="{70E5521F-E25E-9B19-3378-C893C6CB5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0365" y="4805916"/>
            <a:ext cx="2052084" cy="205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3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C95CAB9A-CB3C-46A9-9D10-4CC52D929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3874" y="26317"/>
            <a:ext cx="9648825" cy="50387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F7D9CF-E09C-4715-B33E-2D48B392928F}"/>
              </a:ext>
            </a:extLst>
          </p:cNvPr>
          <p:cNvGrpSpPr/>
          <p:nvPr/>
        </p:nvGrpSpPr>
        <p:grpSpPr>
          <a:xfrm>
            <a:off x="250370" y="245764"/>
            <a:ext cx="5551716" cy="918473"/>
            <a:chOff x="250370" y="245764"/>
            <a:chExt cx="5551716" cy="918473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5D2BCBF9-CF96-4134-B830-901EA49E9106}"/>
                </a:ext>
              </a:extLst>
            </p:cNvPr>
            <p:cNvSpPr txBox="1">
              <a:spLocks/>
            </p:cNvSpPr>
            <p:nvPr/>
          </p:nvSpPr>
          <p:spPr>
            <a:xfrm>
              <a:off x="250370" y="245764"/>
              <a:ext cx="5551716" cy="5145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800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January traditions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F05E219-559F-4618-9768-E60216D61964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591528"/>
              <a:ext cx="2168751" cy="0"/>
            </a:xfrm>
            <a:prstGeom prst="line">
              <a:avLst/>
            </a:prstGeom>
            <a:ln w="28575">
              <a:solidFill>
                <a:srgbClr val="456D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1FE98F-1E1F-4A06-B218-C79F4AC8EB0B}"/>
                </a:ext>
              </a:extLst>
            </p:cNvPr>
            <p:cNvSpPr/>
            <p:nvPr/>
          </p:nvSpPr>
          <p:spPr>
            <a:xfrm>
              <a:off x="250370" y="579462"/>
              <a:ext cx="428803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b="0" i="0" u="none" strike="noStrike" dirty="0">
                  <a:solidFill>
                    <a:srgbClr val="456DB8"/>
                  </a:solidFill>
                  <a:effectLst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Understanding and Communicating in Scots</a:t>
              </a:r>
            </a:p>
            <a:p>
              <a:endParaRPr lang="en-GB" sz="1600" dirty="0">
                <a:solidFill>
                  <a:srgbClr val="456D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9666EE2-DE1F-4EA7-94E9-8B64D7D02B1E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915129"/>
              <a:ext cx="2168751" cy="0"/>
            </a:xfrm>
            <a:prstGeom prst="line">
              <a:avLst/>
            </a:prstGeom>
            <a:ln w="12700">
              <a:solidFill>
                <a:srgbClr val="456D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B9D266-E07F-F469-6673-4FAC5778892C}"/>
              </a:ext>
            </a:extLst>
          </p:cNvPr>
          <p:cNvSpPr txBox="1">
            <a:spLocks/>
          </p:cNvSpPr>
          <p:nvPr/>
        </p:nvSpPr>
        <p:spPr>
          <a:xfrm>
            <a:off x="4872624" y="1164237"/>
            <a:ext cx="2446751" cy="620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5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Hogmanay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F09AF-686E-4461-00F8-28E41F5FF510}"/>
              </a:ext>
            </a:extLst>
          </p:cNvPr>
          <p:cNvSpPr txBox="1"/>
          <p:nvPr/>
        </p:nvSpPr>
        <p:spPr>
          <a:xfrm>
            <a:off x="680719" y="2448560"/>
            <a:ext cx="10302714" cy="2330574"/>
          </a:xfrm>
          <a:prstGeom prst="rect">
            <a:avLst/>
          </a:prstGeom>
          <a:noFill/>
          <a:ln w="12700">
            <a:solidFill>
              <a:srgbClr val="456DB8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What is this text about?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What might a person bring to your home if they were visiting you on Hogmanay?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Why did the writer’s mother choose to buy a gift rather than make it?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What song is sung at Hogmanay?</a:t>
            </a:r>
          </a:p>
        </p:txBody>
      </p:sp>
      <p:pic>
        <p:nvPicPr>
          <p:cNvPr id="4" name="Picture 3" descr="A blue logo with text&#10;&#10;Description automatically generated">
            <a:extLst>
              <a:ext uri="{FF2B5EF4-FFF2-40B4-BE49-F238E27FC236}">
                <a16:creationId xmlns:a16="http://schemas.microsoft.com/office/drawing/2014/main" id="{F9995E98-7E77-ED6B-038A-A62D7DD37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0365" y="4805916"/>
            <a:ext cx="2052084" cy="205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7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C95CAB9A-CB3C-46A9-9D10-4CC52D929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3874" y="26317"/>
            <a:ext cx="9648825" cy="50387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F7D9CF-E09C-4715-B33E-2D48B392928F}"/>
              </a:ext>
            </a:extLst>
          </p:cNvPr>
          <p:cNvGrpSpPr/>
          <p:nvPr/>
        </p:nvGrpSpPr>
        <p:grpSpPr>
          <a:xfrm>
            <a:off x="250370" y="245764"/>
            <a:ext cx="5551716" cy="918473"/>
            <a:chOff x="250370" y="245764"/>
            <a:chExt cx="5551716" cy="918473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5D2BCBF9-CF96-4134-B830-901EA49E9106}"/>
                </a:ext>
              </a:extLst>
            </p:cNvPr>
            <p:cNvSpPr txBox="1">
              <a:spLocks/>
            </p:cNvSpPr>
            <p:nvPr/>
          </p:nvSpPr>
          <p:spPr>
            <a:xfrm>
              <a:off x="250370" y="245764"/>
              <a:ext cx="5551716" cy="5145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800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January traditions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F05E219-559F-4618-9768-E60216D61964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591528"/>
              <a:ext cx="2168751" cy="0"/>
            </a:xfrm>
            <a:prstGeom prst="line">
              <a:avLst/>
            </a:prstGeom>
            <a:ln w="28575">
              <a:solidFill>
                <a:srgbClr val="456D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1FE98F-1E1F-4A06-B218-C79F4AC8EB0B}"/>
                </a:ext>
              </a:extLst>
            </p:cNvPr>
            <p:cNvSpPr/>
            <p:nvPr/>
          </p:nvSpPr>
          <p:spPr>
            <a:xfrm>
              <a:off x="250370" y="579462"/>
              <a:ext cx="428803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b="0" i="0" u="none" strike="noStrike" dirty="0">
                  <a:solidFill>
                    <a:srgbClr val="456DB8"/>
                  </a:solidFill>
                  <a:effectLst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Understanding and Communicating in Scots</a:t>
              </a:r>
            </a:p>
            <a:p>
              <a:endParaRPr lang="en-GB" sz="1600" dirty="0">
                <a:solidFill>
                  <a:srgbClr val="456D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9666EE2-DE1F-4EA7-94E9-8B64D7D02B1E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915129"/>
              <a:ext cx="2168751" cy="0"/>
            </a:xfrm>
            <a:prstGeom prst="line">
              <a:avLst/>
            </a:prstGeom>
            <a:ln w="12700">
              <a:solidFill>
                <a:srgbClr val="456D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B9D266-E07F-F469-6673-4FAC5778892C}"/>
              </a:ext>
            </a:extLst>
          </p:cNvPr>
          <p:cNvSpPr txBox="1">
            <a:spLocks/>
          </p:cNvSpPr>
          <p:nvPr/>
        </p:nvSpPr>
        <p:spPr>
          <a:xfrm>
            <a:off x="4872624" y="1164237"/>
            <a:ext cx="2446751" cy="620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5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Hogmanay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F09AF-686E-4461-00F8-28E41F5FF510}"/>
              </a:ext>
            </a:extLst>
          </p:cNvPr>
          <p:cNvSpPr txBox="1"/>
          <p:nvPr/>
        </p:nvSpPr>
        <p:spPr>
          <a:xfrm>
            <a:off x="755364" y="2088780"/>
            <a:ext cx="11038530" cy="727059"/>
          </a:xfrm>
          <a:prstGeom prst="rect">
            <a:avLst/>
          </a:prstGeom>
          <a:noFill/>
          <a:ln w="12700">
            <a:solidFill>
              <a:srgbClr val="456DB8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Copy and complete the following table to show your understanding of the vocabulary used.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4994FB0-76A0-CE6A-17CC-CEC11EA17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522246"/>
              </p:ext>
            </p:extLst>
          </p:nvPr>
        </p:nvGraphicFramePr>
        <p:xfrm>
          <a:off x="2291580" y="3025018"/>
          <a:ext cx="7021012" cy="3205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3280">
                  <a:extLst>
                    <a:ext uri="{9D8B030D-6E8A-4147-A177-3AD203B41FA5}">
                      <a16:colId xmlns:a16="http://schemas.microsoft.com/office/drawing/2014/main" val="269224011"/>
                    </a:ext>
                  </a:extLst>
                </a:gridCol>
                <a:gridCol w="4907732">
                  <a:extLst>
                    <a:ext uri="{9D8B030D-6E8A-4147-A177-3AD203B41FA5}">
                      <a16:colId xmlns:a16="http://schemas.microsoft.com/office/drawing/2014/main" val="2167604902"/>
                    </a:ext>
                  </a:extLst>
                </a:gridCol>
              </a:tblGrid>
              <a:tr h="362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Vocabulary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9020924"/>
                  </a:ext>
                </a:extLst>
              </a:tr>
              <a:tr h="362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wean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337415"/>
                  </a:ext>
                </a:extLst>
              </a:tr>
              <a:tr h="362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bide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62651"/>
                  </a:ext>
                </a:extLst>
              </a:tr>
              <a:tr h="362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gang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2503902"/>
                  </a:ext>
                </a:extLst>
              </a:tr>
              <a:tr h="362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6935639"/>
                  </a:ext>
                </a:extLst>
              </a:tr>
              <a:tr h="362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gey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2768408"/>
                  </a:ext>
                </a:extLst>
              </a:tr>
              <a:tr h="362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athoot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967684"/>
                  </a:ext>
                </a:extLst>
              </a:tr>
              <a:tr h="362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hing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1221229"/>
                  </a:ext>
                </a:extLst>
              </a:tr>
            </a:tbl>
          </a:graphicData>
        </a:graphic>
      </p:graphicFrame>
      <p:pic>
        <p:nvPicPr>
          <p:cNvPr id="18" name="Picture 17" descr="A blue logo with text&#10;&#10;Description automatically generated">
            <a:extLst>
              <a:ext uri="{FF2B5EF4-FFF2-40B4-BE49-F238E27FC236}">
                <a16:creationId xmlns:a16="http://schemas.microsoft.com/office/drawing/2014/main" id="{D2A5AFAF-F83F-5B22-4ED0-171D4DBDA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0365" y="4805916"/>
            <a:ext cx="2052084" cy="205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0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CFA9FC79-8E95-423F-BAA7-05B059ADC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0" y="1535627"/>
            <a:ext cx="5382990" cy="534142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722E8A-4644-4D2F-B004-7F120A349A6C}"/>
              </a:ext>
            </a:extLst>
          </p:cNvPr>
          <p:cNvGrpSpPr/>
          <p:nvPr/>
        </p:nvGrpSpPr>
        <p:grpSpPr>
          <a:xfrm>
            <a:off x="396550" y="396024"/>
            <a:ext cx="5551716" cy="672252"/>
            <a:chOff x="250370" y="245764"/>
            <a:chExt cx="5551716" cy="672252"/>
          </a:xfrm>
        </p:grpSpPr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808E912F-9385-4590-AEC4-EDF46045F212}"/>
                </a:ext>
              </a:extLst>
            </p:cNvPr>
            <p:cNvSpPr txBox="1">
              <a:spLocks/>
            </p:cNvSpPr>
            <p:nvPr/>
          </p:nvSpPr>
          <p:spPr>
            <a:xfrm>
              <a:off x="250370" y="245764"/>
              <a:ext cx="5551716" cy="5145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800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January traditions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54638A7-5420-4DEB-9429-4DED3584B3AC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591528"/>
              <a:ext cx="2168751" cy="0"/>
            </a:xfrm>
            <a:prstGeom prst="line">
              <a:avLst/>
            </a:prstGeom>
            <a:ln w="28575">
              <a:solidFill>
                <a:srgbClr val="456D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411B0AE-BE7A-4CCF-9B53-D1507DFA4AD0}"/>
                </a:ext>
              </a:extLst>
            </p:cNvPr>
            <p:cNvSpPr/>
            <p:nvPr/>
          </p:nvSpPr>
          <p:spPr>
            <a:xfrm>
              <a:off x="250370" y="579462"/>
              <a:ext cx="42880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GB" sz="1600" b="0" i="0" u="none" strike="noStrike" dirty="0">
                  <a:solidFill>
                    <a:srgbClr val="456DB8"/>
                  </a:solidFill>
                  <a:effectLst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Understanding and Communicating in Scots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DE21863-8B2A-4683-B612-1591138E572D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915129"/>
              <a:ext cx="2168751" cy="0"/>
            </a:xfrm>
            <a:prstGeom prst="line">
              <a:avLst/>
            </a:prstGeom>
            <a:ln w="12700">
              <a:solidFill>
                <a:srgbClr val="456D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DB124B43-BBEB-42AD-B516-044F3599DCB6}"/>
              </a:ext>
            </a:extLst>
          </p:cNvPr>
          <p:cNvSpPr txBox="1">
            <a:spLocks/>
          </p:cNvSpPr>
          <p:nvPr/>
        </p:nvSpPr>
        <p:spPr>
          <a:xfrm>
            <a:off x="4591605" y="1220030"/>
            <a:ext cx="3348746" cy="620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5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Burns </a:t>
            </a:r>
            <a:r>
              <a:rPr lang="en-GB" sz="3500" dirty="0" err="1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Nicht</a:t>
            </a:r>
            <a:endParaRPr lang="en-GB" sz="3500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1230B7F-EA6F-4140-90C6-644B9E7E3ECB}"/>
              </a:ext>
            </a:extLst>
          </p:cNvPr>
          <p:cNvCxnSpPr>
            <a:cxnSpLocks/>
          </p:cNvCxnSpPr>
          <p:nvPr/>
        </p:nvCxnSpPr>
        <p:spPr>
          <a:xfrm>
            <a:off x="4670024" y="1820132"/>
            <a:ext cx="2389995" cy="0"/>
          </a:xfrm>
          <a:prstGeom prst="line">
            <a:avLst/>
          </a:prstGeom>
          <a:ln w="19050">
            <a:solidFill>
              <a:srgbClr val="456D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A36BDAD-8BA7-40A9-A82B-919E6B5E9122}"/>
              </a:ext>
            </a:extLst>
          </p:cNvPr>
          <p:cNvSpPr txBox="1">
            <a:spLocks/>
          </p:cNvSpPr>
          <p:nvPr/>
        </p:nvSpPr>
        <p:spPr>
          <a:xfrm>
            <a:off x="4591605" y="2156118"/>
            <a:ext cx="4953000" cy="288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i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nline Media 2" title="Burns Nicht">
            <a:hlinkClick r:id="" action="ppaction://media"/>
            <a:extLst>
              <a:ext uri="{FF2B5EF4-FFF2-40B4-BE49-F238E27FC236}">
                <a16:creationId xmlns:a16="http://schemas.microsoft.com/office/drawing/2014/main" id="{6E8EDD09-C539-CA10-303D-4D4446189B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218967" y="1997608"/>
            <a:ext cx="6094021" cy="4570516"/>
          </a:xfrm>
          <a:prstGeom prst="rect">
            <a:avLst/>
          </a:prstGeom>
        </p:spPr>
      </p:pic>
      <p:pic>
        <p:nvPicPr>
          <p:cNvPr id="4" name="Picture 3" descr="A blue logo with text&#10;&#10;Description automatically generated">
            <a:extLst>
              <a:ext uri="{FF2B5EF4-FFF2-40B4-BE49-F238E27FC236}">
                <a16:creationId xmlns:a16="http://schemas.microsoft.com/office/drawing/2014/main" id="{29540BFA-20B6-3CC2-9FB0-7A8FC8B7DC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0365" y="4805916"/>
            <a:ext cx="2052084" cy="205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C95CAB9A-CB3C-46A9-9D10-4CC52D929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"/>
            <a:ext cx="8276253" cy="300736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F7D9CF-E09C-4715-B33E-2D48B392928F}"/>
              </a:ext>
            </a:extLst>
          </p:cNvPr>
          <p:cNvGrpSpPr/>
          <p:nvPr/>
        </p:nvGrpSpPr>
        <p:grpSpPr>
          <a:xfrm>
            <a:off x="250370" y="245764"/>
            <a:ext cx="5551716" cy="918473"/>
            <a:chOff x="250370" y="245764"/>
            <a:chExt cx="5551716" cy="918473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5D2BCBF9-CF96-4134-B830-901EA49E9106}"/>
                </a:ext>
              </a:extLst>
            </p:cNvPr>
            <p:cNvSpPr txBox="1">
              <a:spLocks/>
            </p:cNvSpPr>
            <p:nvPr/>
          </p:nvSpPr>
          <p:spPr>
            <a:xfrm>
              <a:off x="250370" y="245764"/>
              <a:ext cx="5551716" cy="5145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800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January traditions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F05E219-559F-4618-9768-E60216D61964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591528"/>
              <a:ext cx="2168751" cy="0"/>
            </a:xfrm>
            <a:prstGeom prst="line">
              <a:avLst/>
            </a:prstGeom>
            <a:ln w="28575">
              <a:solidFill>
                <a:srgbClr val="456D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1FE98F-1E1F-4A06-B218-C79F4AC8EB0B}"/>
                </a:ext>
              </a:extLst>
            </p:cNvPr>
            <p:cNvSpPr/>
            <p:nvPr/>
          </p:nvSpPr>
          <p:spPr>
            <a:xfrm>
              <a:off x="250370" y="579462"/>
              <a:ext cx="428803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b="0" i="0" u="none" strike="noStrike" dirty="0">
                  <a:solidFill>
                    <a:srgbClr val="456DB8"/>
                  </a:solidFill>
                  <a:effectLst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Understanding and Communicating in Scots</a:t>
              </a:r>
            </a:p>
            <a:p>
              <a:endParaRPr lang="en-GB" sz="1600" dirty="0">
                <a:solidFill>
                  <a:srgbClr val="456D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9666EE2-DE1F-4EA7-94E9-8B64D7D02B1E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915129"/>
              <a:ext cx="2168751" cy="0"/>
            </a:xfrm>
            <a:prstGeom prst="line">
              <a:avLst/>
            </a:prstGeom>
            <a:ln w="12700">
              <a:solidFill>
                <a:srgbClr val="456D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 descr="A blue logo with text&#10;&#10;Description automatically generated">
            <a:extLst>
              <a:ext uri="{FF2B5EF4-FFF2-40B4-BE49-F238E27FC236}">
                <a16:creationId xmlns:a16="http://schemas.microsoft.com/office/drawing/2014/main" id="{5AB1F9DE-CC20-B930-3E74-49AA3DE45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0365" y="4805916"/>
            <a:ext cx="2052084" cy="20520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923D7BE-641D-B030-62D3-FE7774E24603}"/>
              </a:ext>
            </a:extLst>
          </p:cNvPr>
          <p:cNvSpPr txBox="1"/>
          <p:nvPr/>
        </p:nvSpPr>
        <p:spPr>
          <a:xfrm>
            <a:off x="564784" y="2053050"/>
            <a:ext cx="1098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i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following questions address Outcome 1 of ‘Scots Language: Understanding and Communicating’ of the Scots Language Award.</a:t>
            </a:r>
            <a:endParaRPr lang="en-GB" sz="2000" dirty="0">
              <a:solidFill>
                <a:srgbClr val="1F4E79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AA2B619-4118-1BD1-DA48-CEEBA65344B9}"/>
              </a:ext>
            </a:extLst>
          </p:cNvPr>
          <p:cNvSpPr txBox="1">
            <a:spLocks/>
          </p:cNvSpPr>
          <p:nvPr/>
        </p:nvSpPr>
        <p:spPr>
          <a:xfrm>
            <a:off x="4872624" y="1164237"/>
            <a:ext cx="3048632" cy="620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5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Burns </a:t>
            </a:r>
            <a:r>
              <a:rPr lang="en-GB" sz="3500" dirty="0" err="1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Nicht</a:t>
            </a:r>
            <a:endParaRPr lang="en-GB" sz="3500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6CD2B0-B2B4-B6B6-BF46-329896C3AEA6}"/>
              </a:ext>
            </a:extLst>
          </p:cNvPr>
          <p:cNvSpPr txBox="1"/>
          <p:nvPr/>
        </p:nvSpPr>
        <p:spPr>
          <a:xfrm>
            <a:off x="650240" y="3007360"/>
            <a:ext cx="10365090" cy="2519088"/>
          </a:xfrm>
          <a:prstGeom prst="rect">
            <a:avLst/>
          </a:prstGeom>
          <a:noFill/>
          <a:ln w="12700">
            <a:solidFill>
              <a:srgbClr val="456DB8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1.1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990600" algn="l"/>
              </a:tabLst>
            </a:pPr>
            <a:r>
              <a:rPr lang="en-GB" sz="20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What is the purpose of this text? Is it to inform, to entertain, to persuade, to advise or to instruct? Give a reason for your answer.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990600" algn="l"/>
              </a:tabLst>
            </a:pPr>
            <a:r>
              <a:rPr lang="en-GB" sz="20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Think about who might be interested in reading or listening to this text. What type of audience might this text be suitable for?</a:t>
            </a:r>
          </a:p>
        </p:txBody>
      </p:sp>
    </p:spTree>
    <p:extLst>
      <p:ext uri="{BB962C8B-B14F-4D97-AF65-F5344CB8AC3E}">
        <p14:creationId xmlns:p14="http://schemas.microsoft.com/office/powerpoint/2010/main" val="4202346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77B43-02BC-4419-9225-1D153BECD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0" y="6085047"/>
            <a:ext cx="4475839" cy="5767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400" dirty="0">
              <a:latin typeface="Century Gothic" panose="020B0502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7F7D9CF-E09C-4715-B33E-2D48B392928F}"/>
              </a:ext>
            </a:extLst>
          </p:cNvPr>
          <p:cNvGrpSpPr/>
          <p:nvPr/>
        </p:nvGrpSpPr>
        <p:grpSpPr>
          <a:xfrm>
            <a:off x="250370" y="245764"/>
            <a:ext cx="5551716" cy="918473"/>
            <a:chOff x="250370" y="245764"/>
            <a:chExt cx="5551716" cy="918473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5D2BCBF9-CF96-4134-B830-901EA49E9106}"/>
                </a:ext>
              </a:extLst>
            </p:cNvPr>
            <p:cNvSpPr txBox="1">
              <a:spLocks/>
            </p:cNvSpPr>
            <p:nvPr/>
          </p:nvSpPr>
          <p:spPr>
            <a:xfrm>
              <a:off x="250370" y="245764"/>
              <a:ext cx="5551716" cy="5145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800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January traditions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F05E219-559F-4618-9768-E60216D61964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591528"/>
              <a:ext cx="2168751" cy="0"/>
            </a:xfrm>
            <a:prstGeom prst="line">
              <a:avLst/>
            </a:prstGeom>
            <a:ln w="28575">
              <a:solidFill>
                <a:srgbClr val="456D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1FE98F-1E1F-4A06-B218-C79F4AC8EB0B}"/>
                </a:ext>
              </a:extLst>
            </p:cNvPr>
            <p:cNvSpPr/>
            <p:nvPr/>
          </p:nvSpPr>
          <p:spPr>
            <a:xfrm>
              <a:off x="250370" y="579462"/>
              <a:ext cx="428803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b="0" i="0" u="none" strike="noStrike" dirty="0">
                  <a:solidFill>
                    <a:srgbClr val="456DB8"/>
                  </a:solidFill>
                  <a:effectLst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Understanding and Communicating in Scots</a:t>
              </a:r>
            </a:p>
            <a:p>
              <a:endParaRPr lang="en-GB" sz="1600" dirty="0">
                <a:solidFill>
                  <a:srgbClr val="456D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9666EE2-DE1F-4EA7-94E9-8B64D7D02B1E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915129"/>
              <a:ext cx="2168751" cy="0"/>
            </a:xfrm>
            <a:prstGeom prst="line">
              <a:avLst/>
            </a:prstGeom>
            <a:ln w="12700">
              <a:solidFill>
                <a:srgbClr val="456D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CB36905-2968-620A-2A15-F77D5DF86206}"/>
              </a:ext>
            </a:extLst>
          </p:cNvPr>
          <p:cNvSpPr txBox="1"/>
          <p:nvPr/>
        </p:nvSpPr>
        <p:spPr>
          <a:xfrm>
            <a:off x="680719" y="2448560"/>
            <a:ext cx="10302714" cy="2330574"/>
          </a:xfrm>
          <a:prstGeom prst="rect">
            <a:avLst/>
          </a:prstGeom>
          <a:noFill/>
          <a:ln w="12700">
            <a:solidFill>
              <a:srgbClr val="456DB8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What is this text about?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What type of things did Burns write about?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What should people do before cutting open the haggis?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What is unusual about the meal that the writer has on Burns night?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5F125B-A2B4-4C4A-055A-CC336F5FB8A5}"/>
              </a:ext>
            </a:extLst>
          </p:cNvPr>
          <p:cNvSpPr txBox="1">
            <a:spLocks/>
          </p:cNvSpPr>
          <p:nvPr/>
        </p:nvSpPr>
        <p:spPr>
          <a:xfrm>
            <a:off x="4872624" y="1164237"/>
            <a:ext cx="3048632" cy="620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5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Burns </a:t>
            </a:r>
            <a:r>
              <a:rPr lang="en-GB" sz="3500" dirty="0" err="1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Nicht</a:t>
            </a:r>
            <a:endParaRPr lang="en-GB" sz="3500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Picture 4" descr="A blue logo with text&#10;&#10;Description automatically generated">
            <a:extLst>
              <a:ext uri="{FF2B5EF4-FFF2-40B4-BE49-F238E27FC236}">
                <a16:creationId xmlns:a16="http://schemas.microsoft.com/office/drawing/2014/main" id="{88C27783-68B3-C3E0-ED79-97168DAFE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365" y="4805916"/>
            <a:ext cx="2052084" cy="205208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77CC0DF-3AB5-C452-D360-62EE2A8EC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"/>
            <a:ext cx="8276253" cy="300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30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F7D9CF-E09C-4715-B33E-2D48B392928F}"/>
              </a:ext>
            </a:extLst>
          </p:cNvPr>
          <p:cNvGrpSpPr/>
          <p:nvPr/>
        </p:nvGrpSpPr>
        <p:grpSpPr>
          <a:xfrm>
            <a:off x="250370" y="245764"/>
            <a:ext cx="5551716" cy="918473"/>
            <a:chOff x="250370" y="245764"/>
            <a:chExt cx="5551716" cy="918473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5D2BCBF9-CF96-4134-B830-901EA49E9106}"/>
                </a:ext>
              </a:extLst>
            </p:cNvPr>
            <p:cNvSpPr txBox="1">
              <a:spLocks/>
            </p:cNvSpPr>
            <p:nvPr/>
          </p:nvSpPr>
          <p:spPr>
            <a:xfrm>
              <a:off x="250370" y="245764"/>
              <a:ext cx="5551716" cy="5145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800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January traditions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F05E219-559F-4618-9768-E60216D61964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591528"/>
              <a:ext cx="2168751" cy="0"/>
            </a:xfrm>
            <a:prstGeom prst="line">
              <a:avLst/>
            </a:prstGeom>
            <a:ln w="28575">
              <a:solidFill>
                <a:srgbClr val="456D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1FE98F-1E1F-4A06-B218-C79F4AC8EB0B}"/>
                </a:ext>
              </a:extLst>
            </p:cNvPr>
            <p:cNvSpPr/>
            <p:nvPr/>
          </p:nvSpPr>
          <p:spPr>
            <a:xfrm>
              <a:off x="250370" y="579462"/>
              <a:ext cx="428803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b="0" i="0" u="none" strike="noStrike" dirty="0">
                  <a:solidFill>
                    <a:srgbClr val="456DB8"/>
                  </a:solidFill>
                  <a:effectLst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Understanding and Communicating in Scots</a:t>
              </a:r>
            </a:p>
            <a:p>
              <a:endParaRPr lang="en-GB" sz="1600" dirty="0">
                <a:solidFill>
                  <a:srgbClr val="456D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9666EE2-DE1F-4EA7-94E9-8B64D7D02B1E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915129"/>
              <a:ext cx="2168751" cy="0"/>
            </a:xfrm>
            <a:prstGeom prst="line">
              <a:avLst/>
            </a:prstGeom>
            <a:ln w="12700">
              <a:solidFill>
                <a:srgbClr val="456D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B9D266-E07F-F469-6673-4FAC5778892C}"/>
              </a:ext>
            </a:extLst>
          </p:cNvPr>
          <p:cNvSpPr txBox="1">
            <a:spLocks/>
          </p:cNvSpPr>
          <p:nvPr/>
        </p:nvSpPr>
        <p:spPr>
          <a:xfrm>
            <a:off x="4872624" y="1164237"/>
            <a:ext cx="2619858" cy="620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5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Burns </a:t>
            </a:r>
            <a:r>
              <a:rPr lang="en-GB" sz="3500" dirty="0" err="1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Nicht</a:t>
            </a:r>
            <a:endParaRPr lang="en-GB" sz="3500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F09AF-686E-4461-00F8-28E41F5FF510}"/>
              </a:ext>
            </a:extLst>
          </p:cNvPr>
          <p:cNvSpPr txBox="1"/>
          <p:nvPr/>
        </p:nvSpPr>
        <p:spPr>
          <a:xfrm>
            <a:off x="653957" y="2085492"/>
            <a:ext cx="11057191" cy="727059"/>
          </a:xfrm>
          <a:prstGeom prst="rect">
            <a:avLst/>
          </a:prstGeom>
          <a:noFill/>
          <a:ln w="12700">
            <a:solidFill>
              <a:srgbClr val="456DB8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Copy and complete the following table to show your understanding of the vocabulary used.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4994FB0-76A0-CE6A-17CC-CEC11EA17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689076"/>
              </p:ext>
            </p:extLst>
          </p:nvPr>
        </p:nvGraphicFramePr>
        <p:xfrm>
          <a:off x="2291580" y="3025018"/>
          <a:ext cx="7021012" cy="3205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3280">
                  <a:extLst>
                    <a:ext uri="{9D8B030D-6E8A-4147-A177-3AD203B41FA5}">
                      <a16:colId xmlns:a16="http://schemas.microsoft.com/office/drawing/2014/main" val="269224011"/>
                    </a:ext>
                  </a:extLst>
                </a:gridCol>
                <a:gridCol w="4907732">
                  <a:extLst>
                    <a:ext uri="{9D8B030D-6E8A-4147-A177-3AD203B41FA5}">
                      <a16:colId xmlns:a16="http://schemas.microsoft.com/office/drawing/2014/main" val="2167604902"/>
                    </a:ext>
                  </a:extLst>
                </a:gridCol>
              </a:tblGrid>
              <a:tr h="362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Vocabulary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9020924"/>
                  </a:ext>
                </a:extLst>
              </a:tr>
              <a:tr h="362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337415"/>
                  </a:ext>
                </a:extLst>
              </a:tr>
              <a:tr h="362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bonnie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62651"/>
                  </a:ext>
                </a:extLst>
              </a:tr>
              <a:tr h="362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scriever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2503902"/>
                  </a:ext>
                </a:extLst>
              </a:tr>
              <a:tr h="362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scran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6935639"/>
                  </a:ext>
                </a:extLst>
              </a:tr>
              <a:tr h="362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dirk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2768408"/>
                  </a:ext>
                </a:extLst>
              </a:tr>
              <a:tr h="362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daud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967684"/>
                  </a:ext>
                </a:extLst>
              </a:tr>
              <a:tr h="362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990600" algn="l"/>
                        </a:tabLs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1221229"/>
                  </a:ext>
                </a:extLst>
              </a:tr>
            </a:tbl>
          </a:graphicData>
        </a:graphic>
      </p:graphicFrame>
      <p:pic>
        <p:nvPicPr>
          <p:cNvPr id="18" name="Picture 17" descr="A blue logo with text&#10;&#10;Description automatically generated">
            <a:extLst>
              <a:ext uri="{FF2B5EF4-FFF2-40B4-BE49-F238E27FC236}">
                <a16:creationId xmlns:a16="http://schemas.microsoft.com/office/drawing/2014/main" id="{D2A5AFAF-F83F-5B22-4ED0-171D4DBDA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365" y="4805916"/>
            <a:ext cx="2052084" cy="205208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FD288CA-91E9-88C8-E3B8-8310D9890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"/>
            <a:ext cx="8276253" cy="300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11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1254</Words>
  <Application>Microsoft Office PowerPoint</Application>
  <PresentationFormat>Widescreen</PresentationFormat>
  <Paragraphs>140</Paragraphs>
  <Slides>9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Segoe UI Semibold</vt:lpstr>
      <vt:lpstr>Century Gothic</vt:lpstr>
      <vt:lpstr>Calibri Light</vt:lpstr>
      <vt:lpstr>Arial Black</vt:lpstr>
      <vt:lpstr>Arial</vt:lpstr>
      <vt:lpstr>Calibri</vt:lpstr>
      <vt:lpstr>Tahoma</vt:lpstr>
      <vt:lpstr>Office Theme</vt:lpstr>
      <vt:lpstr>January traditions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Scots language award</dc:title>
  <dc:creator>Laura Green</dc:creator>
  <cp:lastModifiedBy>Laura Green</cp:lastModifiedBy>
  <cp:revision>141</cp:revision>
  <dcterms:created xsi:type="dcterms:W3CDTF">2021-09-30T11:07:27Z</dcterms:created>
  <dcterms:modified xsi:type="dcterms:W3CDTF">2023-12-18T14:10:15Z</dcterms:modified>
</cp:coreProperties>
</file>